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779" r:id="rId2"/>
  </p:sldMasterIdLst>
  <p:sldIdLst>
    <p:sldId id="256" r:id="rId3"/>
    <p:sldId id="276" r:id="rId4"/>
    <p:sldId id="274" r:id="rId5"/>
    <p:sldId id="275" r:id="rId6"/>
    <p:sldId id="279" r:id="rId7"/>
    <p:sldId id="277" r:id="rId8"/>
    <p:sldId id="261" r:id="rId9"/>
    <p:sldId id="262" r:id="rId10"/>
    <p:sldId id="266" r:id="rId11"/>
    <p:sldId id="267" r:id="rId12"/>
    <p:sldId id="273" r:id="rId13"/>
    <p:sldId id="257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86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5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04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1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93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6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9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1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29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79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01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214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74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21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6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3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07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04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3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0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2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89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4F34F95-1510-45A4-A588-878EB14E5C34}" type="datetimeFigureOut">
              <a:rPr lang="en-US" smtClean="0"/>
              <a:t>10/19/2016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3F425-09B7-42FC-975E-929A6ABB2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3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dPFKcUxbNuQ" TargetMode="External"/><Relationship Id="rId13" Type="http://schemas.openxmlformats.org/officeDocument/2006/relationships/hyperlink" Target="https://www.youtube.com/watch?v=yy3hKtuY9Bg" TargetMode="External"/><Relationship Id="rId3" Type="http://schemas.openxmlformats.org/officeDocument/2006/relationships/hyperlink" Target="https://www.youtube.com/watch?v=DIGqBb3iZPo" TargetMode="External"/><Relationship Id="rId7" Type="http://schemas.openxmlformats.org/officeDocument/2006/relationships/hyperlink" Target="https://www.youtube.com/watch?v=3DyLxDQHRpE" TargetMode="External"/><Relationship Id="rId12" Type="http://schemas.openxmlformats.org/officeDocument/2006/relationships/hyperlink" Target="https://www.youtube.com/watch?v=hIkNY5xjy5k" TargetMode="External"/><Relationship Id="rId2" Type="http://schemas.openxmlformats.org/officeDocument/2006/relationships/hyperlink" Target="http://www.electrical4u.com/measurement-of-three-phase-power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C0ahQkkeSVo" TargetMode="External"/><Relationship Id="rId11" Type="http://schemas.openxmlformats.org/officeDocument/2006/relationships/hyperlink" Target="https://www.youtube.com/watch?v=uwFvGZcjQME" TargetMode="External"/><Relationship Id="rId5" Type="http://schemas.openxmlformats.org/officeDocument/2006/relationships/hyperlink" Target="https://www.youtube.com/watch?v=MnH_ifcRJq4" TargetMode="External"/><Relationship Id="rId10" Type="http://schemas.openxmlformats.org/officeDocument/2006/relationships/hyperlink" Target="https://www.youtube.com/watch?v=5Mu42TzHy8M" TargetMode="External"/><Relationship Id="rId4" Type="http://schemas.openxmlformats.org/officeDocument/2006/relationships/hyperlink" Target="https://www.youtube.com/watch?v=HqZtptHnC2I" TargetMode="External"/><Relationship Id="rId9" Type="http://schemas.openxmlformats.org/officeDocument/2006/relationships/hyperlink" Target="https://www.youtube.com/watch?v=Z_ymSN6Vi2Y" TargetMode="External"/><Relationship Id="rId14" Type="http://schemas.openxmlformats.org/officeDocument/2006/relationships/hyperlink" Target="https://www.youtube.com/watch?v=ec0TjyE3Vpo&amp;index=8&amp;list=PLpQj-5U_XGcHgHWbsVSYA_9avssRsgx4j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image" Target="../media/image28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emf"/><Relationship Id="rId4" Type="http://schemas.openxmlformats.org/officeDocument/2006/relationships/image" Target="../media/image23.wmf"/><Relationship Id="rId9" Type="http://schemas.openxmlformats.org/officeDocument/2006/relationships/image" Target="../media/image2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44336" cy="240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05" y="4269133"/>
            <a:ext cx="3892840" cy="2595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98" y="-18692"/>
            <a:ext cx="3837847" cy="2963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21751" y="869946"/>
            <a:ext cx="4140202" cy="2400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4633"/>
            <a:ext cx="3777396" cy="23510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799" y="2404633"/>
            <a:ext cx="3124201" cy="20828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" y="4755407"/>
            <a:ext cx="3137444" cy="20916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40" y="2204053"/>
            <a:ext cx="3496681" cy="2243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11" y="2187566"/>
            <a:ext cx="3030309" cy="21134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00" y="-23716"/>
            <a:ext cx="2241946" cy="16172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9" y="-1"/>
            <a:ext cx="1962723" cy="2243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988642"/>
            <a:ext cx="2308106" cy="15387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09" y="4731497"/>
            <a:ext cx="3180506" cy="21203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08" y="3577112"/>
            <a:ext cx="2421446" cy="147889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781948" y="501097"/>
            <a:ext cx="190629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EN </a:t>
            </a:r>
            <a: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319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037" name="Picture 13" descr="http://www.iitbombay.org/iitb_dean_acr/may-2012-newsletter/iitb-logo.jpg/image_preview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01" y="4039454"/>
            <a:ext cx="1416990" cy="13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309" y="4281533"/>
            <a:ext cx="3037691" cy="25655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70" y="4487434"/>
            <a:ext cx="1557165" cy="2335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3133564" y="1977556"/>
            <a:ext cx="526939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Experiment no. 1</a:t>
            </a:r>
            <a:endParaRPr 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47569" y="5684620"/>
            <a:ext cx="245131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gency FB" panose="020B0503020202020204" pitchFamily="34" charset="0"/>
              </a:rPr>
              <a:t>Vijay A S</a:t>
            </a:r>
            <a:endParaRPr lang="en-US" sz="6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00627" y="137160"/>
            <a:ext cx="10515600" cy="744289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25" y="247650"/>
            <a:ext cx="3905249" cy="260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646122" y="296163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panel ( inside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053499"/>
            <a:ext cx="3419475" cy="2279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935" y="3399823"/>
            <a:ext cx="43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Tachometer for speed (rpm) measurement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6880" y="1188558"/>
            <a:ext cx="3208315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TACHOMETER 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MFD BY: 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LUTRON ELECTRONIC</a:t>
            </a:r>
          </a:p>
          <a:p>
            <a:pPr algn="ctr"/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 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to 99,999 RPM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 ( 0.05% + 1 digit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19" y="3399823"/>
            <a:ext cx="4790206" cy="31934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3958138" y="4511878"/>
            <a:ext cx="1204412" cy="2125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23635" y="4239697"/>
            <a:ext cx="14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Generator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791325" y="4019550"/>
            <a:ext cx="2826441" cy="80962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620125" y="4648003"/>
            <a:ext cx="997641" cy="21472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61845" y="3801328"/>
            <a:ext cx="148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Motor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66210" y="4393090"/>
            <a:ext cx="1880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phase Induction Motor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636938" y="4972719"/>
            <a:ext cx="2255143" cy="79360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186302" y="5931935"/>
            <a:ext cx="1204412" cy="21252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01175" y="5540537"/>
            <a:ext cx="187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shaft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28800" y="5651789"/>
            <a:ext cx="21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Bulb load  switching panel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1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33" y="1419497"/>
            <a:ext cx="3331664" cy="499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8" y="294459"/>
            <a:ext cx="3304540" cy="49568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988322" y="4809441"/>
            <a:ext cx="24377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PH. VARIAC 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MFD BY: </a:t>
            </a:r>
          </a:p>
          <a:p>
            <a:pPr algn="ctr"/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VOLTAMP CONTROLS </a:t>
            </a:r>
          </a:p>
        </p:txBody>
      </p:sp>
    </p:spTree>
    <p:extLst>
      <p:ext uri="{BB962C8B-B14F-4D97-AF65-F5344CB8AC3E}">
        <p14:creationId xmlns:p14="http://schemas.microsoft.com/office/powerpoint/2010/main" val="23418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27" y="137160"/>
            <a:ext cx="10515600" cy="75184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 Reports  (1 per batch)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722" y="904789"/>
            <a:ext cx="11965424" cy="5692690"/>
          </a:xfrm>
        </p:spPr>
        <p:txBody>
          <a:bodyPr>
            <a:normAutofit/>
          </a:bodyPr>
          <a:lstStyle/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Aim/objective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Name plate details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Procedure: In your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 words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explain what has to be done, not instructions as given in the manual ! 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Diagrams properly labeled (in pencil)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Readings in tabulated form (1 for bulb load, 1 for IM)  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C00000"/>
              </a:buClr>
              <a:buSzPct val="71000"/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Sample calculations, Observations, conclusions 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Answers for questions in the manual</a:t>
            </a: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Mention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clearly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date, Batch no., Roll no. and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no. on front sheet !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C00000"/>
              </a:buClr>
              <a:buSzPct val="71000"/>
              <a:buNone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C00000"/>
              </a:buClr>
              <a:buSzPct val="7100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2032"/>
              </p:ext>
            </p:extLst>
          </p:nvPr>
        </p:nvGraphicFramePr>
        <p:xfrm>
          <a:off x="1404907" y="3853079"/>
          <a:ext cx="9456612" cy="1010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39575"/>
                <a:gridCol w="435429"/>
                <a:gridCol w="557348"/>
                <a:gridCol w="609600"/>
                <a:gridCol w="600892"/>
                <a:gridCol w="705394"/>
                <a:gridCol w="818606"/>
                <a:gridCol w="1915885"/>
                <a:gridCol w="1637212"/>
                <a:gridCol w="153667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no.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TOTAL Power(W1+W2)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Power factor (formula)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Power factor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(calculated)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768" y="0"/>
            <a:ext cx="10515600" cy="75184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93" y="521180"/>
            <a:ext cx="11944864" cy="6102041"/>
          </a:xfrm>
        </p:spPr>
        <p:txBody>
          <a:bodyPr>
            <a:noAutofit/>
          </a:bodyPr>
          <a:lstStyle/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www.electrical4u.com/measurement-of-three-phase-power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( 3 phase power)</a:t>
            </a:r>
            <a:endParaRPr lang="en-US" sz="18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 </a:t>
            </a:r>
            <a:r>
              <a:rPr lang="en-US" sz="18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US" sz="1800" b="1" u="sng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www.youtube.com/watch?v=DIGqBb3iZPo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bulb)</a:t>
            </a: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www.youtube.com/watch?v=HqZtptHnC2I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(why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phase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https://www.youtube.com/watch?v=MnH_ifcRJq4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explained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www.youtube.com/watch?v=C0ahQkkeSVo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circuits)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www.youtube.com/watch?v=3DyLxDQHRpE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 factor)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www.youtube.com/watch?v=dPFKcUxbNuQ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(power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improvement)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www.youtube.com/watch?v=Z_ymSN6Vi2Y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(Energy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Business </a:t>
            </a:r>
            <a:r>
              <a:rPr lang="en-US" sz="18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pfc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explained)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www.youtube.com/watch?v=5Mu42TzHy8M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(production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elec. machines)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www.youtube.com/watch?v=uwFvGZcjQME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(making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cable)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www.youtube.com/watch?v=hIkNY5xjy5k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(500KV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Substation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www.youtube.com/watch?v=yy3hKtuY9Bg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(loss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1 phase in a 3 phase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system) </a:t>
            </a:r>
            <a:endParaRPr lang="en-US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https://</a:t>
            </a:r>
            <a:r>
              <a:rPr lang="en-US" sz="1800" b="1" u="sng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www.youtube.com/watch?v=ec0TjyE3Vpo&amp;index=8&amp;list=PLpQj-5U_XGcHgHWbsVSYA_9avssRsgx4j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lnSpc>
                <a:spcPct val="120000"/>
              </a:lnSpc>
              <a:buClr>
                <a:srgbClr val="C00000"/>
              </a:buClr>
              <a:buNone/>
            </a:pP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sz="1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animation)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b="1" u="sng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rgbClr val="C00000"/>
              </a:buClr>
              <a:buSzPct val="71000"/>
              <a:buFont typeface="Wingdings" panose="05000000000000000000" pitchFamily="2" charset="2"/>
              <a:buChar char="Ø"/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C00000"/>
              </a:buClr>
              <a:buSzPct val="71000"/>
              <a:buNone/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C00000"/>
              </a:buClr>
              <a:buSzPct val="71000"/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1259" y="193254"/>
            <a:ext cx="10515600" cy="7442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1: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measurement in balanced 3 phase circuits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power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 improvement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400550" y="230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989183" y="17186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844221" y="6280068"/>
            <a:ext cx="931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Wattmeters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Voltage and current coils, 2 types of connections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3" y="3116356"/>
            <a:ext cx="3981450" cy="3143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13" y="3035394"/>
            <a:ext cx="4352925" cy="3305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62" y="1033342"/>
            <a:ext cx="2962275" cy="2419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54380" y="2038083"/>
            <a:ext cx="15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Load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5112" y="2025538"/>
            <a:ext cx="156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Source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20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1259" y="193254"/>
            <a:ext cx="10515600" cy="74428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 phase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ower measurement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400550" y="230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989183" y="17186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80" y="1419498"/>
            <a:ext cx="3445352" cy="35208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700" y="1242878"/>
            <a:ext cx="4201299" cy="36974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15854" y="5858697"/>
            <a:ext cx="766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Three phase systems: 3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Wattmeters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(one for each phase)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7910" y="5065085"/>
            <a:ext cx="303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Delta connected load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2791" y="5014848"/>
            <a:ext cx="303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Star connected load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4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7053" y="63155"/>
            <a:ext cx="10515600" cy="74428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1: formulae for 2 wattmeter method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4853" y="135159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Total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real/average power P (W)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consumed: </a:t>
            </a:r>
          </a:p>
        </p:txBody>
      </p:sp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4400550" y="2305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306945"/>
              </p:ext>
            </p:extLst>
          </p:nvPr>
        </p:nvGraphicFramePr>
        <p:xfrm>
          <a:off x="6280669" y="2889114"/>
          <a:ext cx="1769671" cy="575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Equation" r:id="rId3" imgW="787058" imgH="253890" progId="Equation.DSMT4">
                  <p:embed/>
                </p:oleObj>
              </mc:Choice>
              <mc:Fallback>
                <p:oleObj name="Equation" r:id="rId3" imgW="787058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0669" y="2889114"/>
                        <a:ext cx="1769671" cy="5756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989183" y="171864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705218"/>
              </p:ext>
            </p:extLst>
          </p:nvPr>
        </p:nvGraphicFramePr>
        <p:xfrm>
          <a:off x="8351298" y="1855574"/>
          <a:ext cx="1141046" cy="516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Equation" r:id="rId5" imgW="495085" imgH="228501" progId="Equation.DSMT4">
                  <p:embed/>
                </p:oleObj>
              </mc:Choice>
              <mc:Fallback>
                <p:oleObj name="Equation" r:id="rId5" imgW="495085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298" y="1855574"/>
                        <a:ext cx="1141046" cy="5167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66433" y="5173180"/>
            <a:ext cx="449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Wattmeters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Universal for 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and unbalanced loads  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3" y="1433149"/>
            <a:ext cx="6017872" cy="3564726"/>
          </a:xfrm>
          <a:prstGeom prst="rect">
            <a:avLst/>
          </a:prstGeom>
        </p:spPr>
      </p:pic>
      <p:sp>
        <p:nvSpPr>
          <p:cNvPr id="3" name="Rectangle 33"/>
          <p:cNvSpPr>
            <a:spLocks noChangeArrowheads="1"/>
          </p:cNvSpPr>
          <p:nvPr/>
        </p:nvSpPr>
        <p:spPr bwMode="auto">
          <a:xfrm>
            <a:off x="1358537" y="51026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074265"/>
              </p:ext>
            </p:extLst>
          </p:nvPr>
        </p:nvGraphicFramePr>
        <p:xfrm>
          <a:off x="5994853" y="5040194"/>
          <a:ext cx="5932376" cy="53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Equation" r:id="rId8" imgW="2641600" imgH="254000" progId="Equation.DSMT4">
                  <p:embed/>
                </p:oleObj>
              </mc:Choice>
              <mc:Fallback>
                <p:oleObj name="Equation" r:id="rId8" imgW="2641600" imgH="2540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4853" y="5040194"/>
                        <a:ext cx="5932376" cy="534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240" y="6010458"/>
            <a:ext cx="6013601" cy="524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6784" y="3615592"/>
            <a:ext cx="1693556" cy="56479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01579" y="234020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Total reactive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Q(VAR) consumed: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33931" y="2970285"/>
            <a:ext cx="289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for A-B-C sequence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4344" y="3615592"/>
            <a:ext cx="289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for A-C-B sequence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58477" y="453620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factor: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07343" y="5456826"/>
            <a:ext cx="542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86131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7053" y="63155"/>
            <a:ext cx="10515600" cy="74428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1: power factor improvement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616" y="1221697"/>
            <a:ext cx="56399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Following are benefits of unity power factor: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capacity of equipment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conductor size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losses/ high efficiency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level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(better regulation)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 bill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73" y="1221697"/>
            <a:ext cx="4704936" cy="297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4616" y="4411579"/>
            <a:ext cx="53502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consumers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Reactive Power (inductive loads)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 factor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Induction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Induction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generators (wind mill generators)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intensity discharge (HID)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 lamps, industrial furnaces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84541" y="4607750"/>
            <a:ext cx="5602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Reactive Power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factor: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motors (overexcited)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advancers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electronics based compensators (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shunt active power filters and PWM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rectifiers)</a:t>
            </a:r>
          </a:p>
        </p:txBody>
      </p:sp>
    </p:spTree>
    <p:extLst>
      <p:ext uri="{BB962C8B-B14F-4D97-AF65-F5344CB8AC3E}">
        <p14:creationId xmlns:p14="http://schemas.microsoft.com/office/powerpoint/2010/main" val="4187037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37053" y="63155"/>
            <a:ext cx="10515600" cy="744289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 1: mind exercises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8583" y="1144624"/>
            <a:ext cx="1077646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Following types of methods possible for power measurement in 3 phase circuits: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wattmeter method </a:t>
            </a:r>
          </a:p>
          <a:p>
            <a:pPr marL="457200" indent="-457200">
              <a:buAutoNum type="arabicParenR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wattmeter method</a:t>
            </a:r>
          </a:p>
          <a:p>
            <a:pPr marL="457200" indent="-457200">
              <a:buFontTx/>
              <a:buAutoNum type="arabicParenR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wattmeter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What are the cases/circuit conditions in which these can be used?</a:t>
            </a:r>
          </a:p>
          <a:p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the power factor formula for the 2 wattmeter method valid for unbalanced case as well?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inductors be used for pf improvement and why?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627" y="137160"/>
            <a:ext cx="10515600" cy="744289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Equipment details</a:t>
            </a:r>
            <a:endParaRPr lang="en-US" sz="40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627" y="1155700"/>
            <a:ext cx="12192000" cy="5346700"/>
          </a:xfrm>
        </p:spPr>
        <p:txBody>
          <a:bodyPr>
            <a:normAutofit/>
          </a:bodyPr>
          <a:lstStyle/>
          <a:p>
            <a:pPr marL="0" indent="0" algn="just">
              <a:buClr>
                <a:srgbClr val="C00000"/>
              </a:buClr>
              <a:buSzPct val="92000"/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7" y="965200"/>
            <a:ext cx="5517573" cy="3678382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>
            <a:extrusionClr>
              <a:schemeClr val="tx2"/>
            </a:extrusion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53" y="2984500"/>
            <a:ext cx="5562600" cy="37084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 extrusionH="76200">
            <a:extrusionClr>
              <a:schemeClr val="bg2">
                <a:lumMod val="90000"/>
              </a:schemeClr>
            </a:extrusionClr>
          </a:sp3d>
        </p:spPr>
      </p:pic>
      <p:sp>
        <p:nvSpPr>
          <p:cNvPr id="6" name="Rectangle 5"/>
          <p:cNvSpPr/>
          <p:nvPr/>
        </p:nvSpPr>
        <p:spPr>
          <a:xfrm>
            <a:off x="3770275" y="1915473"/>
            <a:ext cx="1066078" cy="7973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958418" y="5105164"/>
            <a:ext cx="2313446" cy="6760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1342" y="508825"/>
            <a:ext cx="401828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ANALYSER</a:t>
            </a:r>
          </a:p>
          <a:p>
            <a:r>
              <a:rPr lang="en-US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MFD BY: VOLTECH INSTRUMENTS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NO: PM100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RANGE:  2V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1000V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RANGE:  20mA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- 20A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36353" y="2394857"/>
            <a:ext cx="1533274" cy="1306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86500" y="2191779"/>
            <a:ext cx="2803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MEASUREMENT SELECTION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235337" y="5443190"/>
            <a:ext cx="2723081" cy="2347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80525" y="5433631"/>
            <a:ext cx="2402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PROBES FOR VOLTAGES</a:t>
            </a:r>
          </a:p>
          <a:p>
            <a:pPr algn="ctr"/>
            <a:r>
              <a:rPr lang="en-US" b="1" dirty="0" smtClean="0"/>
              <a:t> AND CURRENTS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67931" y="4676413"/>
            <a:ext cx="231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PM 100 : FRONT VIEW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06001" y="2617598"/>
            <a:ext cx="216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PM 100 : REAR VIEW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6754" y="6189555"/>
            <a:ext cx="389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Refer to manual for detailed ratings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91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237065"/>
            <a:ext cx="3679631" cy="2453087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07" y="3612122"/>
            <a:ext cx="4397865" cy="29319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72" y="530974"/>
            <a:ext cx="4855156" cy="3236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084340" y="949160"/>
            <a:ext cx="1851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3phase bulb load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connected 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star or delta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4453" y="5741495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*Note the ratings of the bulbs and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condensors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the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expt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conducted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2820" y="4643748"/>
            <a:ext cx="562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3phase capacitor bank switches and panel</a:t>
            </a:r>
          </a:p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(for pf improvement) each condenser is rated 10microF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163050" y="3886199"/>
            <a:ext cx="0" cy="6770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15932" y="4719467"/>
            <a:ext cx="2783172" cy="5706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810014" y="2939010"/>
            <a:ext cx="750613" cy="6423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60629" y="2983513"/>
            <a:ext cx="725800" cy="6286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220861" y="2958062"/>
            <a:ext cx="816182" cy="6205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850307" y="3571246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SW1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604630" y="3583078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SW2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364441" y="3585219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SW3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42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878274"/>
            <a:ext cx="8000999" cy="53339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40482" y="6326573"/>
            <a:ext cx="680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panel for DC Gen, DC motor &amp; 3ph IM ( common shaft)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6312" y="667204"/>
            <a:ext cx="560366" cy="153429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924050" y="2762250"/>
            <a:ext cx="695902" cy="5695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258877" y="5332028"/>
            <a:ext cx="1218622" cy="411547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182840" y="2752262"/>
            <a:ext cx="2485160" cy="998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096952" y="3303119"/>
            <a:ext cx="1685348" cy="39455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0865" y="2762250"/>
            <a:ext cx="176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phase ac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58427" y="236262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panel with meters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monitoring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26895" y="560859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Gen load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744690" y="1816727"/>
            <a:ext cx="2923310" cy="76955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822743" y="365891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MC2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822743" y="2663353"/>
            <a:ext cx="103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DC MC1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80570" y="1546293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phase IM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9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1059</TotalTime>
  <Words>714</Words>
  <Application>Microsoft Office PowerPoint</Application>
  <PresentationFormat>Widescreen</PresentationFormat>
  <Paragraphs>140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Agency FB</vt:lpstr>
      <vt:lpstr>Calibri</vt:lpstr>
      <vt:lpstr>Calibri Light</vt:lpstr>
      <vt:lpstr>Times New Roman</vt:lpstr>
      <vt:lpstr>Wingdings</vt:lpstr>
      <vt:lpstr>Wingdings 2</vt:lpstr>
      <vt:lpstr>HDOfficeLightV0</vt:lpstr>
      <vt:lpstr>1_HDOfficeLightV0</vt:lpstr>
      <vt:lpstr>Equation</vt:lpstr>
      <vt:lpstr>PowerPoint Presentation</vt:lpstr>
      <vt:lpstr> Experiment 1: Power measurement in balanced 3 phase circuits and power factor improvement</vt:lpstr>
      <vt:lpstr> 3 phase power measurement</vt:lpstr>
      <vt:lpstr> Experiment 1: formulae for 2 wattmeter method</vt:lpstr>
      <vt:lpstr> Experiment 1: power factor improvement</vt:lpstr>
      <vt:lpstr> Experiment 1: mind exercises</vt:lpstr>
      <vt:lpstr> Equipment details</vt:lpstr>
      <vt:lpstr>PowerPoint Presentation</vt:lpstr>
      <vt:lpstr>PowerPoint Presentation</vt:lpstr>
      <vt:lpstr> </vt:lpstr>
      <vt:lpstr>PowerPoint Presentation</vt:lpstr>
      <vt:lpstr>Lab Reports  (1 per batch)</vt:lpstr>
      <vt:lpstr>Links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A S</dc:creator>
  <cp:lastModifiedBy>Vijay A S</cp:lastModifiedBy>
  <cp:revision>165</cp:revision>
  <dcterms:created xsi:type="dcterms:W3CDTF">2015-07-18T18:05:54Z</dcterms:created>
  <dcterms:modified xsi:type="dcterms:W3CDTF">2016-10-19T18:19:14Z</dcterms:modified>
</cp:coreProperties>
</file>